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3949" autoAdjust="0"/>
  </p:normalViewPr>
  <p:slideViewPr>
    <p:cSldViewPr snapToGrid="0">
      <p:cViewPr varScale="1">
        <p:scale>
          <a:sx n="79" d="100"/>
          <a:sy n="79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25C68-6A02-4A0D-8358-0F5166EC0370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0A80-596E-4042-B25C-CBD1646101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8%D0%BD%D0%B8%D1%8F" TargetMode="External"/><Relationship Id="rId7" Type="http://schemas.openxmlformats.org/officeDocument/2006/relationships/hyperlink" Target="https://ru.wikipedia.org/wiki/%D0%94%D0%B5%D1%81%D1%8F%D1%82%D1%8C_%D0%B7%D0%B0%D0%BF%D0%BE%D0%B2%D0%B5%D0%B4%D0%B5%D0%B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A%D1%80%D0%B8%D0%B6%D0%B0%D0%BB%D0%B8_%D0%97%D0%B0%D0%B2%D0%B5%D1%82%D0%B0" TargetMode="External"/><Relationship Id="rId5" Type="http://schemas.openxmlformats.org/officeDocument/2006/relationships/hyperlink" Target="https://ru.wikipedia.org/wiki/%D0%9A%D0%BE%D0%B2%D1%87%D0%B5%D0%B3_%D0%97%D0%B0%D0%B2%D0%B5%D1%82%D0%B0" TargetMode="External"/><Relationship Id="rId4" Type="http://schemas.openxmlformats.org/officeDocument/2006/relationships/hyperlink" Target="https://ru.wikipedia.org/wiki/%D0%A1%D0%B2%D1%8F%D1%82%D0%B0%D1%8F_%D1%81%D0%B2%D1%8F%D1%82%D1%8B%D1%8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D%D0%BE%D1%80%D0%B0" TargetMode="External"/><Relationship Id="rId3" Type="http://schemas.openxmlformats.org/officeDocument/2006/relationships/hyperlink" Target="https://ru.wikipedia.org/wiki/%D0%9C%D0%B5%D1%85%D0%B8%D1%86%D0%B0" TargetMode="External"/><Relationship Id="rId7" Type="http://schemas.openxmlformats.org/officeDocument/2006/relationships/hyperlink" Target="https://ru.wikipedia.org/wiki/%D0%A2%D0%BE%D1%80%D0%B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1%D0%B8%D0%BC%D0%B0_(%D0%B8%D1%83%D0%B4%D0%B0%D0%B8%D0%B7%D0%BC)" TargetMode="External"/><Relationship Id="rId5" Type="http://schemas.openxmlformats.org/officeDocument/2006/relationships/hyperlink" Target="https://ru.wikipedia.org/wiki/%D0%9A%D0%BE%D0%B2%D1%87%D0%B5%D0%B3_%D0%97%D0%B0%D0%B2%D0%B5%D1%82%D0%B0" TargetMode="External"/><Relationship Id="rId4" Type="http://schemas.openxmlformats.org/officeDocument/2006/relationships/hyperlink" Target="https://ru.wikipedia.org/wiki/%D0%A1%D0%B8%D0%BD%D0%B0%D0%B3%D0%BE%D0%B3%D0%B0%D0%BB%D1%8C%D0%BD%D1%8B%D0%B9_%D0%BA%D0%BE%D0%B2%D1%87%D0%B5%D0%B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Хотя внешне синагоги отличаются друг от друга, в основе их внутреннего устройства лежит конструкция Храма, который в свою очередь повторял устройство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Скиния"/>
              </a:rPr>
              <a:t>Скинии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построенной евреями в пустыне. Это было огороженное прямоугольное пространство. Внутри находился умывальник, где священнослужители омывали руки и ноги перед началом службы, и жертвенник для жертвоприношения животных. Вслед за этим располагалось нечто вроде шатра, называемого Святилищем. Туда могли входить только священнослужители. В глубине Святилища, скрытая особым занавесом (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парохет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находилась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Святая святых"/>
              </a:rPr>
              <a:t>Святая святых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Там стоял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Ковчег Завета"/>
              </a:rPr>
              <a:t>Ковчег Завета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содержавший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Скрижали Завета"/>
              </a:rPr>
              <a:t>Скрижали Завета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высеченными на них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Десять заповедей"/>
              </a:rPr>
              <a:t>Десятью заповедями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Когда царь Соломон построил Храм, он воспроизвел устройство Скинии, добавив прилегающий двор, где могли молиться женщины.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0A80-596E-4042-B25C-CBD1646101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7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Синагоги строятся так, что их фасад всегда обращён к Израилю, по возможности, к Иерусалиму, где стоял Храм (для европейских синагог это означает ориентацию на восток). Во всяком случае, стена, у которой стоит </a:t>
            </a:r>
            <a:r>
              <a:rPr lang="ru-RU" sz="1200" i="1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арон</a:t>
            </a:r>
            <a:r>
              <a:rPr lang="ru-RU" sz="1200" i="1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кодеш</a:t>
            </a:r>
            <a:r>
              <a:rPr lang="ru-RU" sz="12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(шкаф, в котором хранятся свитки Торы), всегда направлена в сторону Иерусалима, и в любом месте земного шара еврей молится, </a:t>
            </a:r>
            <a:r>
              <a:rPr lang="ru-RU" sz="1200" dirty="0" err="1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обратясь</a:t>
            </a:r>
            <a:r>
              <a:rPr lang="ru-RU" sz="12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лицом к нему.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правилам необходимо стремиться к тому, чтобы синагога располагалась на самом высоком месте в городе.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0A80-596E-4042-B25C-CBD1646101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9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Синагога имеет обычно прямоугольную форму, для мужчин и женщин есть раздельные помещения (это может быть балкон, боковой или задний придел), разделённые 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Мехица"/>
              </a:rPr>
              <a:t>мехицей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входа помещается раковина, где можно помыть руки перед молитвой. В той части синагоги, которая соответствует местоположению Святилища в Храме, устанавливается большой шкаф (иногда в нише), покрытый занавесом, называемым 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парохет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Такой шкаф называется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Синагогальный ковчег"/>
              </a:rPr>
              <a:t>синагогальным ковчегом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арон</a:t>
            </a: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кодеш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соответствует 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Ковчег Завета"/>
              </a:rPr>
              <a:t>Ковчегу Завета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Храме, в котором хранились скрижали с Десятью Заповедями. В шкафу находятся свитки Торы — самое священное достояние синагоги.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центре синагоги находится возвышение, называемое 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Бима (иудаизм)"/>
              </a:rPr>
              <a:t>бима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алмемар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этого возвышения читается 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Тора"/>
              </a:rPr>
              <a:t>Тора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нём установлен стол для свитка. Это напоминает помост, с которого в Храме читали Тору.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ковчегом располагается 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тамид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«неугасимый светильник». Он горит всегда, символизируя 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Менора"/>
              </a:rPr>
              <a:t>Менору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масляный светильник Храма. В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меноре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было семь фитилей, один из которых горел постоянно, как сказано: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возжигать вечный огонь перед скрижалями…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90A80-596E-4042-B25C-CBD1646101C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8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656E9151-63E2-4309-AE20-ACE826B16EF6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9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757F-1887-464B-B3F7-B5699DEDD9FD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8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B2ECB-8C1C-45F1-A849-B357975570E4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7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6B3E3-A825-4E02-BED2-A62439A5445A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242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64EE-50E5-426F-BD85-ECDC7110A43A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83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DB812-4D54-4BFA-A7AD-1D2CD3C8A2BE}" type="datetime1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3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D1F2-0707-492B-AF51-C4263B2D18CB}" type="datetime1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0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23EBA-DBCE-4064-ADDE-ECDCE907157C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5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7A2EAE97-2887-4331-912B-52320C418080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1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8763-9F08-479F-BBBB-50C352709A99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0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20AC5DC1-8763-4CA5-814D-716C2225A6CB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51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9875-AEF1-42F0-A05E-48C8498EE630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1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94D1-B36D-487C-99A6-8516D64C4991}" type="datetime1">
              <a:rPr lang="ru-RU" smtClean="0"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F404-51AF-4C55-A198-4D168A4ADA61}" type="datetime1">
              <a:rPr lang="ru-RU" smtClean="0"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1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D093-482A-41A9-BA5C-0E2312BE862F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2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CDB2-CE89-4891-9872-95A4B5A4397F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28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F7FF2-AD76-4B5B-B250-95174055DF88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9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EDD08-D46E-4FA0-BBCF-E3D5F69FD00C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C6452-7F50-4719-8521-D43F484327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72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ons.wikimedia.org/wiki/File:Aquote1.png?uselang=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bg1">
                      <a:alpha val="6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Синагога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9510" y="2626200"/>
            <a:ext cx="2564490" cy="2006760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rial Narrow" panose="020B0606020202030204" pitchFamily="34" charset="0"/>
              </a:rPr>
              <a:t>Работу выполнили Исупова Диана,</a:t>
            </a:r>
          </a:p>
          <a:p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rial Narrow" panose="020B0606020202030204" pitchFamily="34" charset="0"/>
              </a:rPr>
              <a:t>Плотникова Ольга,</a:t>
            </a:r>
          </a:p>
          <a:p>
            <a:r>
              <a:rPr lang="ru-RU" sz="2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rial Narrow" panose="020B0606020202030204" pitchFamily="34" charset="0"/>
              </a:rPr>
              <a:t>Самоделкина</a:t>
            </a:r>
            <a:r>
              <a:rPr lang="ru-RU" sz="2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Arial Narrow" panose="020B0606020202030204" pitchFamily="34" charset="0"/>
              </a:rPr>
              <a:t> Мария</a:t>
            </a:r>
            <a:endParaRPr lang="ru-RU" sz="2200" dirty="0">
              <a:effectLst>
                <a:glow rad="101600">
                  <a:schemeClr val="bg1">
                    <a:alpha val="60000"/>
                  </a:schemeClr>
                </a:glow>
                <a:outerShdw blurRad="228600" algn="ctr" rotWithShape="0">
                  <a:prstClr val="black">
                    <a:alpha val="53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22110" y="5936188"/>
            <a:ext cx="2057400" cy="365125"/>
          </a:xfrm>
        </p:spPr>
        <p:txBody>
          <a:bodyPr/>
          <a:lstStyle/>
          <a:p>
            <a:fld id="{FC19EBF6-82DF-4FF0-AFE7-8F8F469D904F}" type="datetime1">
              <a:rPr lang="ru-RU" sz="280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17.12.2016</a:t>
            </a:fld>
            <a:endParaRPr lang="ru-RU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7551" y="5257967"/>
            <a:ext cx="1370293" cy="1356442"/>
          </a:xfrm>
        </p:spPr>
        <p:txBody>
          <a:bodyPr/>
          <a:lstStyle/>
          <a:p>
            <a:fld id="{84EC6452-7F50-4719-8521-D43F484327D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63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639" y="637673"/>
            <a:ext cx="6896534" cy="1167063"/>
          </a:xfrm>
        </p:spPr>
        <p:txBody>
          <a:bodyPr>
            <a:normAutofit/>
          </a:bodyPr>
          <a:lstStyle/>
          <a:p>
            <a:r>
              <a:rPr lang="ru-RU" dirty="0"/>
              <a:t>Что такое синагога?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906" y="2021305"/>
            <a:ext cx="4894157" cy="45237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600" b="1" dirty="0" err="1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Синаго́га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(от </a:t>
            </a:r>
            <a:r>
              <a:rPr lang="ru-RU" sz="2600" u="sng" dirty="0">
                <a:solidFill>
                  <a:srgbClr val="0B008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греч.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συναγωγή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«собрание»; </a:t>
            </a:r>
            <a:r>
              <a:rPr lang="ru-RU" sz="2600" u="sng" dirty="0" err="1">
                <a:solidFill>
                  <a:srgbClr val="0B008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ивр</a:t>
            </a:r>
            <a:r>
              <a:rPr lang="ru-RU" sz="2600" u="sng" dirty="0">
                <a:solidFill>
                  <a:srgbClr val="0B008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‏</a:t>
            </a:r>
            <a:r>
              <a:rPr lang="he-IL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בֵּית כְּנֶסֶת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‏‎, </a:t>
            </a:r>
            <a:r>
              <a:rPr lang="ru-RU" sz="2600" i="1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бейт </a:t>
            </a:r>
            <a:r>
              <a:rPr lang="ru-RU" sz="2600" i="1" dirty="0" err="1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кне́сет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«дом собрания»; </a:t>
            </a:r>
            <a:r>
              <a:rPr lang="ru-RU" sz="2600" u="sng" dirty="0">
                <a:solidFill>
                  <a:srgbClr val="0B008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идиш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‏</a:t>
            </a:r>
            <a:r>
              <a:rPr lang="yi-Hebr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שול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‏‎, </a:t>
            </a:r>
            <a:r>
              <a:rPr lang="ru-RU" sz="2600" i="1" dirty="0" err="1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шул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«школа»), после разрушения </a:t>
            </a:r>
            <a:r>
              <a:rPr lang="ru-RU" sz="2600" u="sng" dirty="0">
                <a:solidFill>
                  <a:srgbClr val="0B008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Иерусалимского храма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основной институт </a:t>
            </a:r>
            <a:r>
              <a:rPr lang="ru-RU" sz="2600" u="sng" dirty="0">
                <a:solidFill>
                  <a:srgbClr val="0B008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еврейской религии</a:t>
            </a:r>
            <a:r>
              <a:rPr lang="ru-RU" sz="2600" dirty="0">
                <a:solidFill>
                  <a:srgbClr val="252525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помещение, служащее местом общественного богослужения и центром религиозной жизни общины</a:t>
            </a:r>
            <a:endParaRPr lang="ru-RU" sz="2600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9" y="2021305"/>
            <a:ext cx="3842217" cy="4836695"/>
          </a:xfrm>
          <a:prstGeom prst="rect">
            <a:avLst/>
          </a:prstGeo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94BC9-9993-42FC-8CFC-FC0B2A5FA628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8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9959"/>
              </p:ext>
            </p:extLst>
          </p:nvPr>
        </p:nvGraphicFramePr>
        <p:xfrm>
          <a:off x="3693692" y="2773680"/>
          <a:ext cx="5293896" cy="4104005"/>
        </p:xfrm>
        <a:graphic>
          <a:graphicData uri="http://schemas.openxmlformats.org/drawingml/2006/table">
            <a:tbl>
              <a:tblPr firstRow="1" firstCol="1" bandRow="1"/>
              <a:tblGrid>
                <a:gridCol w="2646948">
                  <a:extLst>
                    <a:ext uri="{9D8B030D-6E8A-4147-A177-3AD203B41FA5}">
                      <a16:colId xmlns:a16="http://schemas.microsoft.com/office/drawing/2014/main" val="2324695973"/>
                    </a:ext>
                  </a:extLst>
                </a:gridCol>
                <a:gridCol w="2646948">
                  <a:extLst>
                    <a:ext uri="{9D8B030D-6E8A-4147-A177-3AD203B41FA5}">
                      <a16:colId xmlns:a16="http://schemas.microsoft.com/office/drawing/2014/main" val="824197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rgbClr val="252525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solidFill>
                            <a:srgbClr val="252525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 удалил их к народам и рассеял их по странам, но Я стал для них святилищем малым в странах, куда пришли они.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00050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0631" y="243865"/>
            <a:ext cx="578718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Синагога не только оказала решающее влияние на формирование иудаизма. Традиция придает синагоге огромное значение в еврейской жизни.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Талмуд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считает, что она уступает по святости только Храму, и называет её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ru-RU" altLang="ru-RU" sz="2400" b="0" i="1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микдаш</a:t>
            </a:r>
            <a:r>
              <a:rPr kumimoji="0" lang="ru-RU" altLang="ru-RU" sz="2400" b="0" i="1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1" u="none" strike="noStrike" cap="none" normalizeH="0" baseline="0" dirty="0" err="1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меат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—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малое святилище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как сказано: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1" descr="«">
            <a:hlinkClick r:id="rId2" tooltip="&quot;«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40" y="1905859"/>
            <a:ext cx="640314" cy="3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292642"/>
            <a:ext cx="523875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3B1E-B030-4898-96D5-6DE36CE8ABE2}" type="datetime1">
              <a:rPr lang="ru-RU" smtClean="0"/>
              <a:t>17.12.2016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0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3284-16EC-4A46-B34E-3AD020B96B93}" type="datetime1">
              <a:rPr lang="ru-RU" smtClean="0"/>
              <a:t>17.12.2016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1076" cy="340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6" y="0"/>
            <a:ext cx="4432924" cy="340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1568"/>
            <a:ext cx="4711074" cy="3456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75" y="3401568"/>
            <a:ext cx="4535425" cy="3456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5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8200-4662-4C4B-8906-D58BF654DF61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5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20" y="0"/>
            <a:ext cx="4678681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20" y="0"/>
            <a:ext cx="4970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D093-482A-41A9-BA5C-0E2312BE862F}" type="datetime1">
              <a:rPr lang="ru-RU" smtClean="0"/>
              <a:t>17.12.2016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C6452-7F50-4719-8521-D43F484327DC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74720"/>
            <a:ext cx="4523233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23231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3" y="-30480"/>
            <a:ext cx="463296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32" y="3474720"/>
            <a:ext cx="4620768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-318308"/>
            <a:ext cx="7647149" cy="67313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26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60</TotalTime>
  <Words>163</Words>
  <Application>Microsoft Office PowerPoint</Application>
  <PresentationFormat>Экран (4:3)</PresentationFormat>
  <Paragraphs>29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Palatino Linotype</vt:lpstr>
      <vt:lpstr>Times New Roman</vt:lpstr>
      <vt:lpstr>Trebuchet MS</vt:lpstr>
      <vt:lpstr>Берлин</vt:lpstr>
      <vt:lpstr>Синагога</vt:lpstr>
      <vt:lpstr>Что такое синагога?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Синагога</dc:title>
  <dc:creator>RTA</dc:creator>
  <cp:lastModifiedBy>RTA</cp:lastModifiedBy>
  <cp:revision>17</cp:revision>
  <dcterms:created xsi:type="dcterms:W3CDTF">2016-12-17T09:45:31Z</dcterms:created>
  <dcterms:modified xsi:type="dcterms:W3CDTF">2016-12-17T16:08:42Z</dcterms:modified>
</cp:coreProperties>
</file>